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5" r:id="rId3"/>
    <p:sldId id="302" r:id="rId4"/>
    <p:sldId id="303" r:id="rId5"/>
    <p:sldId id="322" r:id="rId6"/>
    <p:sldId id="329" r:id="rId7"/>
    <p:sldId id="304" r:id="rId8"/>
    <p:sldId id="291" r:id="rId9"/>
    <p:sldId id="292" r:id="rId10"/>
    <p:sldId id="293" r:id="rId11"/>
    <p:sldId id="294" r:id="rId12"/>
    <p:sldId id="298" r:id="rId13"/>
    <p:sldId id="295" r:id="rId14"/>
    <p:sldId id="297" r:id="rId15"/>
    <p:sldId id="296" r:id="rId16"/>
    <p:sldId id="299" r:id="rId17"/>
    <p:sldId id="300" r:id="rId18"/>
    <p:sldId id="331" r:id="rId19"/>
    <p:sldId id="301" r:id="rId20"/>
    <p:sldId id="330" r:id="rId21"/>
    <p:sldId id="27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51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5FE01-8309-433F-9D0F-7F996ACEBEE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10F7E-EC1D-4AF3-879A-47C85BE556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30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2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109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71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351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961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2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016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10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524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337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BA666-B367-4F80-BE19-6A12E03BB287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A866C-C9F2-467A-9B7B-5BC82F8F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104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Лекция 13.03.2026. Аналитическое продолжение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Теория функций комплексного переменного</a:t>
            </a:r>
          </a:p>
        </p:txBody>
      </p:sp>
    </p:spTree>
    <p:extLst>
      <p:ext uri="{BB962C8B-B14F-4D97-AF65-F5344CB8AC3E}">
        <p14:creationId xmlns:p14="http://schemas.microsoft.com/office/powerpoint/2010/main" val="286141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Аналитическое продолжение </a:t>
            </a:r>
            <a:r>
              <a:rPr lang="en-US" dirty="0"/>
              <a:t>II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8231372" cy="4351338"/>
              </a:xfrm>
            </p:spPr>
            <p:txBody>
              <a:bodyPr/>
              <a:lstStyle/>
              <a:p>
                <a:r>
                  <a:rPr lang="ru-RU" dirty="0"/>
                  <a:t>Пусть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ℂ</m:t>
                    </m:r>
                  </m:oMath>
                </a14:m>
                <a:r>
                  <a:rPr lang="en-US" dirty="0"/>
                  <a:t> – </a:t>
                </a:r>
                <a:r>
                  <a:rPr lang="ru-RU" dirty="0"/>
                  <a:t>сумма ряда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  <a:endParaRPr lang="ru-RU" dirty="0"/>
              </a:p>
              <a:p>
                <a:r>
                  <a:rPr lang="ru-RU" dirty="0"/>
                  <a:t>Тогда говорят, что функции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в точке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>
                    <a:solidFill>
                      <a:srgbClr val="FF0000"/>
                    </a:solidFill>
                  </a:rPr>
                  <a:t>аналитически продолжается вдоль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ru-RU" dirty="0"/>
                  <a:t>Пусть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Γ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/>
                  <a:t> - </a:t>
                </a:r>
                <a:r>
                  <a:rPr lang="ru-RU" dirty="0"/>
                  <a:t>росток функции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в точке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)∈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. </a:t>
                </a:r>
                <a:r>
                  <a:rPr lang="ru-RU" dirty="0"/>
                  <a:t>Тогда все ростки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Γ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ru-RU" dirty="0"/>
                  <a:t> являются аналитическими продолжениями друг друга вдоль соответствующих отрезков пути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8231372" cy="4351338"/>
              </a:xfrm>
              <a:blipFill>
                <a:blip r:embed="rId2"/>
                <a:stretch>
                  <a:fillRect l="-133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5202" y="483782"/>
            <a:ext cx="2408598" cy="585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54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Переразложение ряда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4986559"/>
              </a:xfrm>
            </p:spPr>
            <p:txBody>
              <a:bodyPr>
                <a:normAutofit/>
              </a:bodyPr>
              <a:lstStyle/>
              <a:p>
                <a:r>
                  <a:rPr lang="ru-RU" dirty="0"/>
                  <a:t>Пусть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 – </a:t>
                </a:r>
                <a:r>
                  <a:rPr lang="ru-RU" dirty="0"/>
                  <a:t>радиус сходимости ряда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dirty="0"/>
              </a:p>
              <a:p>
                <a:r>
                  <a:rPr lang="ru-RU" dirty="0"/>
                  <a:t>Возьмем точку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</a:t>
                </a:r>
                <a:r>
                  <a:rPr lang="ru-RU" dirty="0" err="1">
                    <a:solidFill>
                      <a:srgbClr val="FF0000"/>
                    </a:solidFill>
                  </a:rPr>
                  <a:t>переразложим</a:t>
                </a:r>
                <a:r>
                  <a:rPr lang="ru-RU" dirty="0"/>
                  <a:t> этот ряд с центром в этой точке: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+…</m:t>
                          </m:r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+…</m:t>
                          </m:r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b="0" dirty="0"/>
              </a:p>
              <a:p>
                <a:r>
                  <a:rPr lang="ru-RU" dirty="0"/>
                  <a:t>Коэффициенты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задаются формулой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sup>
                        </m:sSub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dirty="0"/>
                  <a:t>.</a:t>
                </a:r>
              </a:p>
              <a:p>
                <a:r>
                  <a:rPr lang="ru-RU" dirty="0"/>
                  <a:t>Ряд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получается из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переразложением.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4986559"/>
              </a:xfrm>
              <a:blipFill rotWithShape="0">
                <a:blip r:embed="rId2"/>
                <a:stretch>
                  <a:fillRect l="-1043" t="-1956" r="-2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737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838200" y="1829079"/>
                <a:ext cx="6753900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+…=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den>
                      </m:f>
                      <m:r>
                        <a:rPr lang="ru-RU" sz="2400" b="0" i="0" smtClean="0">
                          <a:latin typeface="Cambria Math" panose="02040503050406030204" pitchFamily="18" charset="0"/>
                        </a:rPr>
                        <m:t>   при   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9079"/>
                <a:ext cx="6753900" cy="69147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val 11">
            <a:extLst>
              <a:ext uri="{FF2B5EF4-FFF2-40B4-BE49-F238E27FC236}">
                <a16:creationId xmlns:a16="http://schemas.microsoft.com/office/drawing/2014/main" id="{F8D12B60-39F4-2C8E-1601-F9917A3A034C}"/>
              </a:ext>
            </a:extLst>
          </p:cNvPr>
          <p:cNvSpPr/>
          <p:nvPr/>
        </p:nvSpPr>
        <p:spPr>
          <a:xfrm>
            <a:off x="8353416" y="554829"/>
            <a:ext cx="3200400" cy="3200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5D93732-540D-C880-76A4-8697A14AFEB7}"/>
              </a:ext>
            </a:extLst>
          </p:cNvPr>
          <p:cNvSpPr/>
          <p:nvPr/>
        </p:nvSpPr>
        <p:spPr>
          <a:xfrm>
            <a:off x="9772651" y="1323978"/>
            <a:ext cx="1773197" cy="17145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0B06FEA-2283-6F54-0B51-CFB58BA6C301}"/>
                  </a:ext>
                </a:extLst>
              </p:cNvPr>
              <p:cNvSpPr txBox="1"/>
              <p:nvPr/>
            </p:nvSpPr>
            <p:spPr>
              <a:xfrm>
                <a:off x="838200" y="2787532"/>
                <a:ext cx="8326767" cy="32505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:r>
                  <a:rPr lang="ru-RU" sz="2400" b="0" dirty="0"/>
                  <a:t>Пусть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en-US" sz="2400" b="0" dirty="0"/>
                  <a:t>. </a:t>
                </a:r>
                <a:r>
                  <a:rPr lang="ru-RU" sz="2400" b="0" dirty="0"/>
                  <a:t>Тогда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−(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/>
                <a:endParaRPr lang="en-US" sz="20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den>
                          </m:f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  <a:p>
                <a:pPr/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ru-RU" sz="2400" b="0" i="0" smtClean="0">
                          <a:latin typeface="Cambria Math" panose="02040503050406030204" pitchFamily="18" charset="0"/>
                        </a:rPr>
                        <m:t>при 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400" i="1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0B06FEA-2283-6F54-0B51-CFB58BA6C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787532"/>
                <a:ext cx="8326767" cy="3250505"/>
              </a:xfrm>
              <a:prstGeom prst="rect">
                <a:avLst/>
              </a:prstGeom>
              <a:blipFill>
                <a:blip r:embed="rId3"/>
                <a:stretch>
                  <a:fillRect l="-2271" t="-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A2B5DA96-B333-7A1F-55AE-48BAE3B10319}"/>
              </a:ext>
            </a:extLst>
          </p:cNvPr>
          <p:cNvSpPr/>
          <p:nvPr/>
        </p:nvSpPr>
        <p:spPr>
          <a:xfrm>
            <a:off x="10653793" y="2152646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CDB70EC-BC6E-8B39-3F74-531C17981C8B}"/>
              </a:ext>
            </a:extLst>
          </p:cNvPr>
          <p:cNvSpPr/>
          <p:nvPr/>
        </p:nvSpPr>
        <p:spPr>
          <a:xfrm>
            <a:off x="9910753" y="2174814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F061ED4-AA79-2E41-A345-59041F910D7A}"/>
                  </a:ext>
                </a:extLst>
              </p:cNvPr>
              <p:cNvSpPr txBox="1"/>
              <p:nvPr/>
            </p:nvSpPr>
            <p:spPr>
              <a:xfrm>
                <a:off x="9969886" y="2135760"/>
                <a:ext cx="2433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F061ED4-AA79-2E41-A345-59041F910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9886" y="2135760"/>
                <a:ext cx="243336" cy="369332"/>
              </a:xfrm>
              <a:prstGeom prst="rect">
                <a:avLst/>
              </a:prstGeom>
              <a:blipFill>
                <a:blip r:embed="rId4"/>
                <a:stretch>
                  <a:fillRect l="-30000" r="-27500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E3D7E28-60E0-F8B6-88B7-A3643EE2F148}"/>
                  </a:ext>
                </a:extLst>
              </p:cNvPr>
              <p:cNvSpPr txBox="1"/>
              <p:nvPr/>
            </p:nvSpPr>
            <p:spPr>
              <a:xfrm>
                <a:off x="10735691" y="2155860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E3D7E28-60E0-F8B6-88B7-A3643EE2F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5691" y="2155860"/>
                <a:ext cx="238847" cy="369332"/>
              </a:xfrm>
              <a:prstGeom prst="rect">
                <a:avLst/>
              </a:prstGeom>
              <a:blipFill>
                <a:blip r:embed="rId5"/>
                <a:stretch>
                  <a:fillRect l="-28205" r="-33333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0130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Важно: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Аналитическому продолжению подвергаются </a:t>
            </a:r>
            <a:r>
              <a:rPr lang="ru-RU" dirty="0">
                <a:solidFill>
                  <a:srgbClr val="FF0000"/>
                </a:solidFill>
              </a:rPr>
              <a:t>ростки</a:t>
            </a:r>
            <a:r>
              <a:rPr lang="ru-RU" dirty="0"/>
              <a:t>, а не значения функции (бывает так, что значения совпадают, а ростки разные).</a:t>
            </a:r>
          </a:p>
          <a:p>
            <a:r>
              <a:rPr lang="ru-RU" dirty="0"/>
              <a:t> Аналитическое продолжение бывает и над вещественными числами. Например, можно аналитически продолжать ростки «функции» угол на окружности.</a:t>
            </a:r>
          </a:p>
          <a:p>
            <a:r>
              <a:rPr lang="ru-RU" dirty="0"/>
              <a:t>Теория аналитического продолжения почти алгебраическая. Из анализа нужна только сходимость ряда.</a:t>
            </a:r>
          </a:p>
        </p:txBody>
      </p:sp>
    </p:spTree>
    <p:extLst>
      <p:ext uri="{BB962C8B-B14F-4D97-AF65-F5344CB8AC3E}">
        <p14:creationId xmlns:p14="http://schemas.microsoft.com/office/powerpoint/2010/main" val="1152515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Карл Вейерштрасс (1815 – 1897)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7604051" cy="4486275"/>
          </a:xfrm>
        </p:spPr>
        <p:txBody>
          <a:bodyPr/>
          <a:lstStyle/>
          <a:p>
            <a:r>
              <a:rPr lang="ru-RU" dirty="0"/>
              <a:t>Определение непрерывной функции</a:t>
            </a:r>
          </a:p>
          <a:p>
            <a:r>
              <a:rPr lang="ru-RU" dirty="0"/>
              <a:t>Теория эллиптических функций</a:t>
            </a:r>
          </a:p>
          <a:p>
            <a:r>
              <a:rPr lang="ru-RU" dirty="0"/>
              <a:t>Теория аналитического продолжения</a:t>
            </a:r>
          </a:p>
          <a:p>
            <a:r>
              <a:rPr lang="ru-RU" dirty="0"/>
              <a:t>Вариационное исчисление, дифференциальная геометрия, линейная алгебра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2250" y="1690688"/>
            <a:ext cx="3285461" cy="448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5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Композиция аналитического продолжения и голоморфной функции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698126"/>
                <a:ext cx="10515600" cy="147883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b="1" dirty="0"/>
                  <a:t>Доказательство:</a:t>
                </a:r>
                <a:r>
                  <a:rPr lang="ru-RU" dirty="0"/>
                  <a:t> Каждая из функций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∘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разлагается в сходящийся степенной ряд в диске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698126"/>
                <a:ext cx="10515600" cy="1478837"/>
              </a:xfrm>
              <a:blipFill rotWithShape="0">
                <a:blip r:embed="rId2"/>
                <a:stretch>
                  <a:fillRect l="-1217" t="-70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83083"/>
            <a:ext cx="10515600" cy="242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91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Единственность аналитического продолжения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035055"/>
                <a:ext cx="10515600" cy="214190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b="1" dirty="0"/>
                  <a:t>Идея доказательства</a:t>
                </a:r>
                <a:r>
                  <a:rPr lang="ru-RU" dirty="0"/>
                  <a:t>. Рассмотрим два покрытия пути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дисками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. </a:t>
                </a:r>
                <a:r>
                  <a:rPr lang="ru-RU" dirty="0"/>
                  <a:t>Расположим все эти диски по порядку. Убедимся в том, что семейство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Γ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одно и то же (по теореме единственности).</a:t>
                </a:r>
                <a:r>
                  <a:rPr lang="en-US" dirty="0"/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035055"/>
                <a:ext cx="10515600" cy="2141907"/>
              </a:xfrm>
              <a:blipFill rotWithShape="0">
                <a:blip r:embed="rId2"/>
                <a:stretch>
                  <a:fillRect l="-1217" t="-48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45870"/>
            <a:ext cx="10515600" cy="164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19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о </a:t>
            </a:r>
            <a:r>
              <a:rPr lang="ru-RU" dirty="0" err="1"/>
              <a:t>монодромии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018567"/>
            <a:ext cx="10515600" cy="1158395"/>
          </a:xfrm>
        </p:spPr>
        <p:txBody>
          <a:bodyPr/>
          <a:lstStyle/>
          <a:p>
            <a:r>
              <a:rPr lang="ru-RU" dirty="0"/>
              <a:t>Достаточно доказать для близких путей.</a:t>
            </a:r>
          </a:p>
          <a:p>
            <a:r>
              <a:rPr lang="ru-RU" dirty="0"/>
              <a:t>Они покрываются одной и той же последовательностью дисков.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10515600" cy="32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52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85211-8C8F-DB67-37D0-590EFE32C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Однозначная ветвь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A893021-587B-AB61-9528-F9D3CF04650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/>
                  <a:t>Теорема.</a:t>
                </a:r>
                <a:r>
                  <a:rPr lang="ru-RU" dirty="0"/>
                  <a:t> </a:t>
                </a:r>
                <a:r>
                  <a:rPr lang="ru-RU" i="1" dirty="0">
                    <a:solidFill>
                      <a:srgbClr val="FF0000"/>
                    </a:solidFill>
                  </a:rPr>
                  <a:t>Если росток голоморфной функции в точке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ℂ</m:t>
                    </m:r>
                  </m:oMath>
                </a14:m>
                <a:r>
                  <a:rPr lang="ru-RU" i="1" dirty="0">
                    <a:solidFill>
                      <a:srgbClr val="FF0000"/>
                    </a:solidFill>
                  </a:rPr>
                  <a:t> допускает аналитическое продолжение в каждую точку некоторой </a:t>
                </a:r>
                <a:r>
                  <a:rPr lang="ru-RU" b="1" i="1" dirty="0">
                    <a:solidFill>
                      <a:srgbClr val="FF0000"/>
                    </a:solidFill>
                  </a:rPr>
                  <a:t>односвязной</a:t>
                </a:r>
                <a:r>
                  <a:rPr lang="ru-RU" i="1" dirty="0">
                    <a:solidFill>
                      <a:srgbClr val="FF0000"/>
                    </a:solidFill>
                  </a:rPr>
                  <a:t> области</a:t>
                </a:r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∋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, </a:t>
                </a:r>
                <a:r>
                  <a:rPr lang="ru-RU" i="1" dirty="0">
                    <a:solidFill>
                      <a:srgbClr val="FF0000"/>
                    </a:solidFill>
                  </a:rPr>
                  <a:t>то все эти аналитические продолжения являются ростками одной и той же голоморфной функции на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dirty="0"/>
                  <a:t>Это вытекает из теоремы о монодромии.</a:t>
                </a:r>
                <a:endParaRPr lang="en-US" dirty="0"/>
              </a:p>
              <a:p>
                <a:pPr marL="0" indent="0">
                  <a:buNone/>
                </a:pPr>
                <a:r>
                  <a:rPr lang="ru-RU" b="1" dirty="0"/>
                  <a:t>Примеры.</a:t>
                </a:r>
                <a:r>
                  <a:rPr lang="ru-RU" dirty="0"/>
                  <a:t> На множестве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∖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≥0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определены однозначные ветви функций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rad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g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rad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func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A893021-587B-AB61-9528-F9D3CF04650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 t="-2241" r="-1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1800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Многозначная аналитическая функция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7013944" cy="465491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dirty="0"/>
                  <a:t>Множество всех ростков, полученных из данного аналитическими продолжениями вдоль всевозможных путей.</a:t>
                </a:r>
              </a:p>
              <a:p>
                <a:r>
                  <a:rPr lang="ru-RU" dirty="0"/>
                  <a:t>Примеры: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g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rad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func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arcsin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func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</m:oMath>
                </a14:m>
                <a:r>
                  <a:rPr lang="en-US" dirty="0"/>
                  <a:t>, …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:r>
                  <a:rPr lang="ru-RU" dirty="0">
                    <a:solidFill>
                      <a:srgbClr val="FF0000"/>
                    </a:solidFill>
                  </a:rPr>
                  <a:t>НЕ</a:t>
                </a:r>
                <a:r>
                  <a:rPr lang="ru-RU" dirty="0"/>
                  <a:t> является многозначной аналитической функцией (это разные однозначные функции в зависимости от ветви логарифма).</a:t>
                </a:r>
              </a:p>
              <a:p>
                <a:r>
                  <a:rPr lang="ru-RU" sz="1900" dirty="0">
                    <a:solidFill>
                      <a:srgbClr val="FF0000"/>
                    </a:solidFill>
                  </a:rPr>
                  <a:t>Значения</a:t>
                </a:r>
                <a:r>
                  <a:rPr lang="ru-RU" sz="1900" dirty="0"/>
                  <a:t> многозначной аналитической функции иногда можно определить и в тех точках, в которые нельзя продолжить ростки. Например,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9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9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rad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900" dirty="0"/>
                  <a:t>.</a:t>
                </a:r>
                <a:endParaRPr lang="ru-RU" sz="19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7013944" cy="4654919"/>
              </a:xfrm>
              <a:blipFill rotWithShape="0">
                <a:blip r:embed="rId2"/>
                <a:stretch>
                  <a:fillRect l="-1565" t="-2880" r="-25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871" y="1384005"/>
            <a:ext cx="4170073" cy="3749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80216" y="5280196"/>
            <a:ext cx="37019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/>
              <a:t>By</a:t>
            </a:r>
            <a:r>
              <a:rPr lang="ru-RU" sz="1400" dirty="0"/>
              <a:t> YAMASHITA </a:t>
            </a:r>
            <a:r>
              <a:rPr lang="ru-RU" sz="1400" dirty="0" err="1"/>
              <a:t>Makoto</a:t>
            </a:r>
            <a:r>
              <a:rPr lang="ru-RU" sz="1400" dirty="0"/>
              <a:t> - </a:t>
            </a:r>
            <a:r>
              <a:rPr lang="ru-RU" sz="1400" dirty="0" err="1"/>
              <a:t>Own</a:t>
            </a:r>
            <a:r>
              <a:rPr lang="ru-RU" sz="1400" dirty="0"/>
              <a:t> </a:t>
            </a:r>
            <a:r>
              <a:rPr lang="ru-RU" sz="1400" dirty="0" err="1"/>
              <a:t>work</a:t>
            </a:r>
            <a:r>
              <a:rPr lang="ru-RU" sz="1400" dirty="0"/>
              <a:t>, CC BY 2.5, https://commons.wikimedia.org/w/index.php?curid=1063792</a:t>
            </a:r>
          </a:p>
        </p:txBody>
      </p:sp>
    </p:spTree>
    <p:extLst>
      <p:ext uri="{BB962C8B-B14F-4D97-AF65-F5344CB8AC3E}">
        <p14:creationId xmlns:p14="http://schemas.microsoft.com/office/powerpoint/2010/main" val="886921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838200" y="206826"/>
                <a:ext cx="10515600" cy="1325563"/>
              </a:xfrm>
            </p:spPr>
            <p:txBody>
              <a:bodyPr/>
              <a:lstStyle/>
              <a:p>
                <a:r>
                  <a:rPr lang="ru-RU" dirty="0"/>
                  <a:t>Функция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dirty="0"/>
                  <a:t>, </a:t>
                </a:r>
                <a:r>
                  <a:rPr lang="ru-RU" dirty="0"/>
                  <a:t>особенность в 0</a:t>
                </a: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38200" y="206826"/>
                <a:ext cx="10515600" cy="1325563"/>
              </a:xfrm>
              <a:blipFill rotWithShape="0">
                <a:blip r:embed="rId2"/>
                <a:stretch>
                  <a:fillRect l="-2377" b="-73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8532529" y="200080"/>
            <a:ext cx="34780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Автор: </a:t>
            </a:r>
            <a:r>
              <a:rPr lang="ru-RU" dirty="0" err="1"/>
              <a:t>Functor</a:t>
            </a:r>
            <a:r>
              <a:rPr lang="ru-RU" dirty="0"/>
              <a:t> </a:t>
            </a:r>
            <a:r>
              <a:rPr lang="ru-RU" dirty="0" err="1"/>
              <a:t>Salad</a:t>
            </a:r>
            <a:r>
              <a:rPr lang="ru-RU" dirty="0"/>
              <a:t> - собственная работа, CC BY-SA 3.0, https://commons.wikimedia.org/w/index.php?curid=2683670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831" y="1400409"/>
            <a:ext cx="5281443" cy="52416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01" y="1316644"/>
            <a:ext cx="4227581" cy="2673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9783" y="3990022"/>
            <a:ext cx="3769004" cy="26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5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(z) = '&quot;`UNIQ--postMath-00000001-QINU`&quot;'">
            <a:extLst>
              <a:ext uri="{FF2B5EF4-FFF2-40B4-BE49-F238E27FC236}">
                <a16:creationId xmlns:a16="http://schemas.microsoft.com/office/drawing/2014/main" id="{137915C6-3317-B8D0-DB18-4CB44B1FE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9" y="1439862"/>
            <a:ext cx="4935138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1D71050-79F6-0483-8E49-84CADA48438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38200" y="365125"/>
                <a:ext cx="3095625" cy="1325563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4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1D71050-79F6-0483-8E49-84CADA4843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38200" y="365125"/>
                <a:ext cx="3095625" cy="13255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f(z) = '&quot;`UNIQ--postMath-00000002-QINU`&quot;'">
            <a:extLst>
              <a:ext uri="{FF2B5EF4-FFF2-40B4-BE49-F238E27FC236}">
                <a16:creationId xmlns:a16="http://schemas.microsoft.com/office/drawing/2014/main" id="{360F361F-8738-40BB-CF61-F584D9879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30" y="1439862"/>
            <a:ext cx="4982832" cy="505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0A0924-983B-8E79-7B08-FAC16F74A47A}"/>
              </a:ext>
            </a:extLst>
          </p:cNvPr>
          <p:cNvSpPr txBox="1"/>
          <p:nvPr/>
        </p:nvSpPr>
        <p:spPr>
          <a:xfrm>
            <a:off x="3371850" y="57601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By Leonid 2 - Own work, CC BY-SA 3.0, https://commons.wikimedia.org/w/index.php?curid=39102592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577303F5-A476-14E7-D0E3-2F7BDDEAD8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1013" y="365125"/>
                <a:ext cx="3095625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577303F5-A476-14E7-D0E3-2F7BDDEAD8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1013" y="365125"/>
                <a:ext cx="3095625" cy="13255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0054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hse.ru/data/2014/06/24/1310196991/%D1%81_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692" y="683900"/>
            <a:ext cx="5548361" cy="53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062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Re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den>
                              </m:f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Im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den>
                              </m:f>
                            </m:sup>
                          </m:sSup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7"/>
            <a:ext cx="5315768" cy="49155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971" y="1690687"/>
            <a:ext cx="5314813" cy="490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9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127B1-92F4-8364-862B-A0E71E60E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/>
          <a:lstStyle/>
          <a:p>
            <a:r>
              <a:rPr lang="ru-RU" dirty="0"/>
              <a:t>Принцип сохранения области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6EA30E1-6228-FC44-630F-AB2C453B0C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71800"/>
                <a:ext cx="10515600" cy="3205162"/>
              </a:xfrm>
            </p:spPr>
            <p:txBody>
              <a:bodyPr>
                <a:normAutofit/>
              </a:bodyPr>
              <a:lstStyle/>
              <a:p>
                <a:r>
                  <a:rPr lang="ru-RU" dirty="0"/>
                  <a:t>Тогда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делает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оборотов вокруг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ru-RU" dirty="0"/>
                  <a:t>, если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один раз обходит окружность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𝑖𝑡</m:t>
                        </m:r>
                      </m:sup>
                    </m:sSup>
                  </m:oMath>
                </a14:m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∈[0;1]</m:t>
                    </m:r>
                  </m:oMath>
                </a14:m>
                <a:r>
                  <a:rPr lang="en-US" dirty="0"/>
                  <a:t>) – </a:t>
                </a:r>
                <a:r>
                  <a:rPr lang="ru-RU" dirty="0"/>
                  <a:t>по теореме Руше</a:t>
                </a:r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мало</a:t>
                </a:r>
                <a:r>
                  <a:rPr lang="en-US" dirty="0"/>
                  <a:t>).</a:t>
                </a:r>
                <a:endParaRPr lang="ru-RU" dirty="0"/>
              </a:p>
              <a:p>
                <a:r>
                  <a:rPr lang="ru-RU" dirty="0"/>
                  <a:t>Для всякого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𝜀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r>
                  <a:rPr lang="en-US" dirty="0"/>
                  <a:t>, </a:t>
                </a:r>
                <a:r>
                  <a:rPr lang="ru-RU" dirty="0"/>
                  <a:t>уравнение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имеет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решений 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𝜀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dirty="0"/>
                  <a:t>, </a:t>
                </a:r>
                <a:r>
                  <a:rPr lang="ru-RU" dirty="0"/>
                  <a:t>если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достаточно мало</a:t>
                </a:r>
                <a:r>
                  <a:rPr lang="en-US" dirty="0"/>
                  <a:t>.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b="1" dirty="0"/>
                  <a:t>Теорема.</a:t>
                </a:r>
                <a:r>
                  <a:rPr lang="ru-RU" dirty="0"/>
                  <a:t> </a:t>
                </a:r>
                <a:r>
                  <a:rPr lang="ru-RU" i="1" dirty="0">
                    <a:solidFill>
                      <a:srgbClr val="FF0000"/>
                    </a:solidFill>
                  </a:rPr>
                  <a:t>Непостоянное голоморфное отображение отображает открытые множества на открытые множества, т.е. является открытым отображением</a:t>
                </a:r>
                <a:r>
                  <a:rPr lang="ru-RU" dirty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6EA30E1-6228-FC44-630F-AB2C453B0C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71800"/>
                <a:ext cx="10515600" cy="3205162"/>
              </a:xfrm>
              <a:blipFill>
                <a:blip r:embed="rId2"/>
                <a:stretch>
                  <a:fillRect l="-1217" t="-3238" b="-1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E37C84B-CFA1-D190-35C7-8E28BF61E048}"/>
              </a:ext>
            </a:extLst>
          </p:cNvPr>
          <p:cNvSpPr/>
          <p:nvPr/>
        </p:nvSpPr>
        <p:spPr>
          <a:xfrm>
            <a:off x="8629650" y="785821"/>
            <a:ext cx="1590675" cy="1671637"/>
          </a:xfrm>
          <a:custGeom>
            <a:avLst/>
            <a:gdLst>
              <a:gd name="csX0" fmla="*/ 61913 w 1590675"/>
              <a:gd name="csY0" fmla="*/ 1090612 h 1671637"/>
              <a:gd name="csX1" fmla="*/ 0 w 1590675"/>
              <a:gd name="csY1" fmla="*/ 323850 h 1671637"/>
              <a:gd name="csX2" fmla="*/ 728663 w 1590675"/>
              <a:gd name="csY2" fmla="*/ 0 h 1671637"/>
              <a:gd name="csX3" fmla="*/ 1128713 w 1590675"/>
              <a:gd name="csY3" fmla="*/ 323850 h 1671637"/>
              <a:gd name="csX4" fmla="*/ 1176338 w 1590675"/>
              <a:gd name="csY4" fmla="*/ 971550 h 1671637"/>
              <a:gd name="csX5" fmla="*/ 1590675 w 1590675"/>
              <a:gd name="csY5" fmla="*/ 1357312 h 1671637"/>
              <a:gd name="csX6" fmla="*/ 1423988 w 1590675"/>
              <a:gd name="csY6" fmla="*/ 1590675 h 1671637"/>
              <a:gd name="csX7" fmla="*/ 376238 w 1590675"/>
              <a:gd name="csY7" fmla="*/ 1671637 h 1671637"/>
              <a:gd name="csX8" fmla="*/ 61913 w 1590675"/>
              <a:gd name="csY8" fmla="*/ 1090612 h 1671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590675" h="1671637">
                <a:moveTo>
                  <a:pt x="61913" y="1090612"/>
                </a:moveTo>
                <a:lnTo>
                  <a:pt x="0" y="323850"/>
                </a:lnTo>
                <a:lnTo>
                  <a:pt x="728663" y="0"/>
                </a:lnTo>
                <a:lnTo>
                  <a:pt x="1128713" y="323850"/>
                </a:lnTo>
                <a:lnTo>
                  <a:pt x="1176338" y="971550"/>
                </a:lnTo>
                <a:lnTo>
                  <a:pt x="1590675" y="1357312"/>
                </a:lnTo>
                <a:lnTo>
                  <a:pt x="1423988" y="1590675"/>
                </a:lnTo>
                <a:lnTo>
                  <a:pt x="376238" y="1671637"/>
                </a:lnTo>
                <a:lnTo>
                  <a:pt x="61913" y="10906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DB6983-E227-90F1-8C4F-45915AB929DD}"/>
              </a:ext>
            </a:extLst>
          </p:cNvPr>
          <p:cNvSpPr/>
          <p:nvPr/>
        </p:nvSpPr>
        <p:spPr>
          <a:xfrm rot="19544459">
            <a:off x="10387287" y="494057"/>
            <a:ext cx="1257300" cy="1513681"/>
          </a:xfrm>
          <a:custGeom>
            <a:avLst/>
            <a:gdLst>
              <a:gd name="csX0" fmla="*/ 61913 w 1590675"/>
              <a:gd name="csY0" fmla="*/ 1090612 h 1671637"/>
              <a:gd name="csX1" fmla="*/ 0 w 1590675"/>
              <a:gd name="csY1" fmla="*/ 323850 h 1671637"/>
              <a:gd name="csX2" fmla="*/ 728663 w 1590675"/>
              <a:gd name="csY2" fmla="*/ 0 h 1671637"/>
              <a:gd name="csX3" fmla="*/ 1128713 w 1590675"/>
              <a:gd name="csY3" fmla="*/ 323850 h 1671637"/>
              <a:gd name="csX4" fmla="*/ 1176338 w 1590675"/>
              <a:gd name="csY4" fmla="*/ 971550 h 1671637"/>
              <a:gd name="csX5" fmla="*/ 1590675 w 1590675"/>
              <a:gd name="csY5" fmla="*/ 1357312 h 1671637"/>
              <a:gd name="csX6" fmla="*/ 1423988 w 1590675"/>
              <a:gd name="csY6" fmla="*/ 1590675 h 1671637"/>
              <a:gd name="csX7" fmla="*/ 376238 w 1590675"/>
              <a:gd name="csY7" fmla="*/ 1671637 h 1671637"/>
              <a:gd name="csX8" fmla="*/ 61913 w 1590675"/>
              <a:gd name="csY8" fmla="*/ 1090612 h 16716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590675" h="1671637">
                <a:moveTo>
                  <a:pt x="61913" y="1090612"/>
                </a:moveTo>
                <a:lnTo>
                  <a:pt x="0" y="323850"/>
                </a:lnTo>
                <a:lnTo>
                  <a:pt x="728663" y="0"/>
                </a:lnTo>
                <a:lnTo>
                  <a:pt x="1128713" y="323850"/>
                </a:lnTo>
                <a:lnTo>
                  <a:pt x="1176338" y="971550"/>
                </a:lnTo>
                <a:lnTo>
                  <a:pt x="1590675" y="1357312"/>
                </a:lnTo>
                <a:lnTo>
                  <a:pt x="1423988" y="1590675"/>
                </a:lnTo>
                <a:lnTo>
                  <a:pt x="376238" y="1671637"/>
                </a:lnTo>
                <a:lnTo>
                  <a:pt x="61913" y="10906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4C2B747-0765-85FB-581F-FD04F032EDA0}"/>
              </a:ext>
            </a:extLst>
          </p:cNvPr>
          <p:cNvSpPr/>
          <p:nvPr/>
        </p:nvSpPr>
        <p:spPr>
          <a:xfrm>
            <a:off x="9120188" y="1545439"/>
            <a:ext cx="376237" cy="35956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D41CD6-427C-DE47-7E0C-3EE914D428BB}"/>
              </a:ext>
            </a:extLst>
          </p:cNvPr>
          <p:cNvSpPr/>
          <p:nvPr/>
        </p:nvSpPr>
        <p:spPr>
          <a:xfrm rot="20195532">
            <a:off x="10737056" y="1181279"/>
            <a:ext cx="376237" cy="48934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41F4B60-C2FC-6AC7-C03A-A261EB537D1C}"/>
              </a:ext>
            </a:extLst>
          </p:cNvPr>
          <p:cNvCxnSpPr>
            <a:cxnSpLocks/>
          </p:cNvCxnSpPr>
          <p:nvPr/>
        </p:nvCxnSpPr>
        <p:spPr>
          <a:xfrm flipV="1">
            <a:off x="9291638" y="1419233"/>
            <a:ext cx="1633537" cy="305991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E4D4C9B-AA19-75CB-F57E-CD134CABA0B4}"/>
                  </a:ext>
                </a:extLst>
              </p:cNvPr>
              <p:cNvSpPr txBox="1"/>
              <p:nvPr/>
            </p:nvSpPr>
            <p:spPr>
              <a:xfrm>
                <a:off x="838200" y="2096945"/>
                <a:ext cx="5557838" cy="8748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lvl="0" indent="-2286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kumimoji="0" lang="ru-RU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Пусть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𝑧</m:t>
                        </m:r>
                      </m:e>
                    </m:d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𝑧</m:t>
                        </m:r>
                      </m:e>
                      <m:sup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𝑘</m:t>
                        </m:r>
                      </m:sup>
                    </m:sSup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𝑜</m:t>
                    </m:r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sSup>
                      <m:sSupPr>
                        <m:ctrlP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𝑧</m:t>
                        </m:r>
                      </m:e>
                      <m:sup>
                        <m:r>
                          <a:rPr kumimoji="0" 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𝑘</m:t>
                        </m:r>
                      </m:sup>
                    </m:sSup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</a:t>
                </a:r>
                <a:r>
                  <a:rPr kumimoji="0" lang="ru-RU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в окрестности точки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0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E4D4C9B-AA19-75CB-F57E-CD134CABA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96945"/>
                <a:ext cx="5557838" cy="874855"/>
              </a:xfrm>
              <a:prstGeom prst="rect">
                <a:avLst/>
              </a:prstGeom>
              <a:blipFill>
                <a:blip r:embed="rId3"/>
                <a:stretch>
                  <a:fillRect l="-1976" t="-11111" r="-329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732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об обратной функции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386875"/>
                <a:ext cx="10515600" cy="1790087"/>
              </a:xfrm>
            </p:spPr>
            <p:txBody>
              <a:bodyPr/>
              <a:lstStyle/>
              <a:p>
                <a:r>
                  <a:rPr lang="ru-RU" dirty="0"/>
                  <a:t>Достаточно, чтобы жорданова кривая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𝜕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отображалась в жорданову кривую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𝜕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взаимно однозначно с сохранением ориентации. (По принципу аргумента).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386875"/>
                <a:ext cx="10515600" cy="1790087"/>
              </a:xfrm>
              <a:blipFill rotWithShape="0">
                <a:blip r:embed="rId2"/>
                <a:stretch>
                  <a:fillRect l="-1043" t="-58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10519513" cy="242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93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Нормальная форма голоморфной функции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b="1" dirty="0"/>
                  <a:t>Теорема</a:t>
                </a:r>
                <a:r>
                  <a:rPr lang="ru-RU" b="0" dirty="0"/>
                  <a:t>. </a:t>
                </a:r>
                <a:r>
                  <a:rPr lang="ru-RU" b="0" i="1" dirty="0">
                    <a:solidFill>
                      <a:srgbClr val="FF0000"/>
                    </a:solidFill>
                  </a:rPr>
                  <a:t>Пусть</a:t>
                </a:r>
                <a:r>
                  <a:rPr lang="en-US" b="0" i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b="0" i="1" dirty="0">
                    <a:solidFill>
                      <a:srgbClr val="FF0000"/>
                    </a:solidFill>
                  </a:rPr>
                  <a:t> </a:t>
                </a:r>
                <a:r>
                  <a:rPr lang="ru-RU" b="0" i="1" dirty="0">
                    <a:solidFill>
                      <a:srgbClr val="FF0000"/>
                    </a:solidFill>
                  </a:rPr>
                  <a:t>голоморфна в окрестности точки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ℂ</m:t>
                    </m:r>
                  </m:oMath>
                </a14:m>
                <a:r>
                  <a:rPr lang="en-US" b="0" i="1" dirty="0">
                    <a:solidFill>
                      <a:srgbClr val="FF0000"/>
                    </a:solidFill>
                  </a:rPr>
                  <a:t> </a:t>
                </a:r>
                <a:r>
                  <a:rPr lang="ru-RU" b="0" i="1" dirty="0">
                    <a:solidFill>
                      <a:srgbClr val="FF0000"/>
                    </a:solidFill>
                  </a:rPr>
                  <a:t>и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b="0" i="1" dirty="0">
                    <a:solidFill>
                      <a:srgbClr val="FF0000"/>
                    </a:solidFill>
                  </a:rPr>
                  <a:t>. </a:t>
                </a:r>
                <a:r>
                  <a:rPr lang="ru-RU" i="1" dirty="0">
                    <a:solidFill>
                      <a:srgbClr val="FF0000"/>
                    </a:solidFill>
                  </a:rPr>
                  <a:t>Существуют локальные голоморфные координаты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ru-RU" i="1" dirty="0">
                    <a:solidFill>
                      <a:srgbClr val="FF0000"/>
                    </a:solidFill>
                  </a:rPr>
                  <a:t>в окрестностях точек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, </a:t>
                </a:r>
                <a:r>
                  <a:rPr lang="ru-RU" i="1" dirty="0">
                    <a:solidFill>
                      <a:srgbClr val="FF0000"/>
                    </a:solidFill>
                  </a:rPr>
                  <a:t>в которых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ru-RU" i="1" dirty="0">
                    <a:solidFill>
                      <a:srgbClr val="FF0000"/>
                    </a:solidFill>
                  </a:rPr>
                  <a:t> задается формулой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i="1" dirty="0">
                    <a:solidFill>
                      <a:srgbClr val="FF0000"/>
                    </a:solidFill>
                  </a:rPr>
                  <a:t> </a:t>
                </a:r>
                <a:r>
                  <a:rPr lang="ru-RU" i="1" dirty="0">
                    <a:solidFill>
                      <a:srgbClr val="FF0000"/>
                    </a:solidFill>
                  </a:rPr>
                  <a:t>для некоторого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&gt;0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  <a:r>
                  <a:rPr lang="ru-RU" dirty="0"/>
                  <a:t> </a:t>
                </a:r>
                <a:r>
                  <a:rPr lang="ru-RU" b="0" dirty="0"/>
                  <a:t> </a:t>
                </a:r>
              </a:p>
              <a:p>
                <a:pPr marL="0" indent="0">
                  <a:buNone/>
                </a:pPr>
                <a:r>
                  <a:rPr lang="ru-RU" i="1" u="sng" dirty="0">
                    <a:latin typeface="Cambria Math" panose="02040503050406030204" pitchFamily="18" charset="0"/>
                  </a:rPr>
                  <a:t>Набросок доказательства</a:t>
                </a:r>
                <a:r>
                  <a:rPr lang="ru-RU" i="1" dirty="0">
                    <a:latin typeface="Cambria Math" panose="02040503050406030204" pitchFamily="18" charset="0"/>
                  </a:rPr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вблизи т</a:t>
                </a:r>
                <a:r>
                  <a:rPr lang="en-US" dirty="0"/>
                  <a:t>.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,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/>
                  <a:t>,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en-US" dirty="0"/>
              </a:p>
              <a:p>
                <a:r>
                  <a:rPr lang="ru-RU" dirty="0"/>
                  <a:t>Положим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en-US" dirty="0"/>
                  <a:t>,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𝛽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 t="-2241" b="-36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6864911-B711-3476-6910-7A1E1CA5A6E6}"/>
              </a:ext>
            </a:extLst>
          </p:cNvPr>
          <p:cNvSpPr/>
          <p:nvPr/>
        </p:nvSpPr>
        <p:spPr>
          <a:xfrm>
            <a:off x="7185259" y="3267777"/>
            <a:ext cx="4754880" cy="224749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735F2B-03F1-415A-2AAB-CA1E63FA6A7F}"/>
                  </a:ext>
                </a:extLst>
              </p:cNvPr>
              <p:cNvSpPr txBox="1"/>
              <p:nvPr/>
            </p:nvSpPr>
            <p:spPr>
              <a:xfrm>
                <a:off x="7391401" y="3429000"/>
                <a:ext cx="3962399" cy="16868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ru-RU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ru-RU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groupChr>
                              <m:groupChrPr>
                                <m:chr m:val="→"/>
                                <m:vertJc m:val="bot"/>
                                <m:ctrlPr>
                                  <a:rPr lang="en-US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groupChrPr>
                              <m:e>
                                <m:r>
                                  <m:rPr>
                                    <m:brk m:alnAt="2"/>
                                  </m:r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     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     </m:t>
                                </m:r>
                              </m:e>
                            </m:groupChr>
                          </m: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↓</m:t>
                            </m:r>
                          </m:e>
                          <m:e/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↓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</m:mr>
                        <m:m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</m:e>
                            </m:d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,0)</m:t>
                            </m:r>
                          </m:e>
                          <m:e>
                            <m:groupChr>
                              <m:groupChrPr>
                                <m:chr m:val="→"/>
                                <m:pos m:val="top"/>
                                <m:ctrlPr>
                                  <a:rPr lang="en-US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groupChrPr>
                              <m:e>
                                <m:r>
                                  <m:rPr>
                                    <m:brk m:alnAt="1"/>
                                  </m:r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1"/>
                                      </m:r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p>
                                    <m:r>
                                      <m:rPr>
                                        <m:brk m:alnAt="1"/>
                                      </m:r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p>
                                <m:r>
                                  <m:rPr>
                                    <m:brk m:alnAt="1"/>
                                  </m:r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groupChr>
                          </m: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d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,0)</m:t>
                            </m:r>
                          </m:e>
                        </m:mr>
                      </m:m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735F2B-03F1-415A-2AAB-CA1E63FA6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1401" y="3429000"/>
                <a:ext cx="3962399" cy="1686808"/>
              </a:xfrm>
              <a:prstGeom prst="rect">
                <a:avLst/>
              </a:prstGeom>
              <a:blipFill>
                <a:blip r:embed="rId3"/>
                <a:stretch>
                  <a:fillRect r="-8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813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49422-1C27-4F52-72A8-1479296E4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единственности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D69BF6C-156E-334D-DBB4-E80B7453E95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/>
                  <a:t>Всякий нуль голоморфной функции изолирован: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ru-RU" b="0" i="1" smtClean="0"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в той окрестности точки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, </a:t>
                </a:r>
                <a:r>
                  <a:rPr lang="ru-RU" dirty="0"/>
                  <a:t>в которой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ru-RU" dirty="0"/>
                  <a:t>Если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</a:t>
                </a:r>
                <a:r>
                  <a:rPr lang="ru-RU" dirty="0"/>
                  <a:t>то последовательность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не может накапливаться к внутренней точке области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ru-RU" b="1" dirty="0"/>
                  <a:t>Теорема единственности. </a:t>
                </a:r>
                <a:r>
                  <a:rPr lang="ru-RU" dirty="0">
                    <a:solidFill>
                      <a:srgbClr val="FF0000"/>
                    </a:solidFill>
                  </a:rPr>
                  <a:t>Пусть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ℂ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– </a:t>
                </a:r>
                <a:r>
                  <a:rPr lang="ru-RU" dirty="0">
                    <a:solidFill>
                      <a:srgbClr val="FF0000"/>
                    </a:solidFill>
                  </a:rPr>
                  <a:t>область (=связное открытое множество). Если</a:t>
                </a:r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, </a:t>
                </a:r>
                <a:r>
                  <a:rPr lang="ru-RU" dirty="0">
                    <a:solidFill>
                      <a:srgbClr val="FF0000"/>
                    </a:solidFill>
                  </a:rPr>
                  <a:t>причем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>
                    <a:solidFill>
                      <a:srgbClr val="FF0000"/>
                    </a:solidFill>
                  </a:rPr>
                  <a:t>на недискретном подмножестве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ru-RU" dirty="0">
                    <a:solidFill>
                      <a:srgbClr val="FF0000"/>
                    </a:solidFill>
                  </a:rPr>
                  <a:t>, то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>
                    <a:solidFill>
                      <a:srgbClr val="FF0000"/>
                    </a:solidFill>
                  </a:rPr>
                  <a:t>всюду на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dirty="0"/>
                  <a:t>Голоморфная функция определяется своими значениями в любой, сколь угодно малой окрестности.</a:t>
                </a:r>
                <a:endParaRPr lang="en-US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D69BF6C-156E-334D-DBB4-E80B7453E9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8227C29F-6AB6-F91B-F5E8-CB3BEE0F05DC}"/>
              </a:ext>
            </a:extLst>
          </p:cNvPr>
          <p:cNvSpPr/>
          <p:nvPr/>
        </p:nvSpPr>
        <p:spPr>
          <a:xfrm>
            <a:off x="8191500" y="547688"/>
            <a:ext cx="3162300" cy="97631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70026FC-84C1-A748-797D-961A7A300535}"/>
              </a:ext>
            </a:extLst>
          </p:cNvPr>
          <p:cNvSpPr/>
          <p:nvPr/>
        </p:nvSpPr>
        <p:spPr>
          <a:xfrm>
            <a:off x="8848725" y="990600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2CB55D5-3AB9-2A42-7318-0B0EF5500289}"/>
              </a:ext>
            </a:extLst>
          </p:cNvPr>
          <p:cNvSpPr/>
          <p:nvPr/>
        </p:nvSpPr>
        <p:spPr>
          <a:xfrm>
            <a:off x="9591675" y="947737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AC40797-8B80-9A97-D62A-0264C4C44170}"/>
              </a:ext>
            </a:extLst>
          </p:cNvPr>
          <p:cNvSpPr/>
          <p:nvPr/>
        </p:nvSpPr>
        <p:spPr>
          <a:xfrm>
            <a:off x="10285213" y="950119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7C38E8F-1A79-DB10-D263-616070A95807}"/>
              </a:ext>
            </a:extLst>
          </p:cNvPr>
          <p:cNvSpPr/>
          <p:nvPr/>
        </p:nvSpPr>
        <p:spPr>
          <a:xfrm>
            <a:off x="10045303" y="950119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2E8BAAC-05D9-1558-6044-47B3F46D6F7B}"/>
              </a:ext>
            </a:extLst>
          </p:cNvPr>
          <p:cNvSpPr/>
          <p:nvPr/>
        </p:nvSpPr>
        <p:spPr>
          <a:xfrm>
            <a:off x="10446543" y="950119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2048E7-98C1-2F6A-FA0F-9B88F0DCB227}"/>
              </a:ext>
            </a:extLst>
          </p:cNvPr>
          <p:cNvSpPr/>
          <p:nvPr/>
        </p:nvSpPr>
        <p:spPr>
          <a:xfrm>
            <a:off x="10525123" y="954881"/>
            <a:ext cx="85725" cy="8572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14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Росток функции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20" y="1690688"/>
            <a:ext cx="10515880" cy="393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98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Аналитическое продолжение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8231372" cy="4351338"/>
              </a:xfrm>
            </p:spPr>
            <p:txBody>
              <a:bodyPr/>
              <a:lstStyle/>
              <a:p>
                <a:r>
                  <a:rPr lang="ru-RU" dirty="0"/>
                  <a:t>Имеется естественный изоморфизм между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𝒪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степенными рядами с центром в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</a:t>
                </a:r>
                <a:r>
                  <a:rPr lang="ru-RU" dirty="0">
                    <a:solidFill>
                      <a:srgbClr val="FF0000"/>
                    </a:solidFill>
                  </a:rPr>
                  <a:t>положительным радиусом сходимости</a:t>
                </a:r>
                <a:r>
                  <a:rPr lang="ru-RU" dirty="0"/>
                  <a:t>.</a:t>
                </a:r>
              </a:p>
              <a:p>
                <a:r>
                  <a:rPr lang="ru-RU" dirty="0"/>
                  <a:t>Пусть путь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ru-RU" dirty="0"/>
                  <a:t> покрыт конечным числом открытых дисков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с центрами в точках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 радиусами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т.ч.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=0&lt;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&lt;…&lt;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и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𝛾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⊂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при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/>
                  <a:t>.</a:t>
                </a:r>
                <a:endParaRPr lang="ru-RU" dirty="0"/>
              </a:p>
              <a:p>
                <a:r>
                  <a:rPr lang="ru-RU" dirty="0"/>
                  <a:t>Допустим,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/>
                  <a:t> </a:t>
                </a:r>
                <a:r>
                  <a:rPr lang="en-US" dirty="0"/>
                  <a:t>– </a:t>
                </a:r>
                <a:r>
                  <a:rPr lang="ru-RU" dirty="0"/>
                  <a:t>сходящийся в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м диске степенной ряд с центром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dirty="0"/>
                  <a:t>, </a:t>
                </a:r>
                <a:r>
                  <a:rPr lang="ru-RU" dirty="0" err="1"/>
                  <a:t>т.ч</a:t>
                </a:r>
                <a:r>
                  <a:rPr lang="ru-RU" dirty="0"/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/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сходятся на пересечении соотв. дисков к одинаковой сумме.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8231372" cy="4351338"/>
              </a:xfrm>
              <a:blipFill>
                <a:blip r:embed="rId2"/>
                <a:stretch>
                  <a:fillRect l="-1333" t="-1961" b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5202" y="483782"/>
            <a:ext cx="2408598" cy="585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886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15403</TotalTime>
  <Words>1041</Words>
  <Application>Microsoft Office PowerPoint</Application>
  <PresentationFormat>Widescreen</PresentationFormat>
  <Paragraphs>79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Тема Office</vt:lpstr>
      <vt:lpstr>Лекция 13.03.2026. Аналитическое продолжение</vt:lpstr>
      <vt:lpstr>Функция e^(1/z), особенность в 0</vt:lpstr>
      <vt:lpstr>Re(e^(1/z) ),  Im(e^(1/z) )</vt:lpstr>
      <vt:lpstr>Принцип сохранения области</vt:lpstr>
      <vt:lpstr>Теорема об обратной функции</vt:lpstr>
      <vt:lpstr>Нормальная форма голоморфной функции</vt:lpstr>
      <vt:lpstr>Теорема единственности</vt:lpstr>
      <vt:lpstr>Росток функции</vt:lpstr>
      <vt:lpstr>Аналитическое продолжение</vt:lpstr>
      <vt:lpstr>Аналитическое продолжение II</vt:lpstr>
      <vt:lpstr>Переразложение ряда</vt:lpstr>
      <vt:lpstr>Пример</vt:lpstr>
      <vt:lpstr>Важно:</vt:lpstr>
      <vt:lpstr>Карл Вейерштрасс (1815 – 1897)</vt:lpstr>
      <vt:lpstr>Композиция аналитического продолжения и голоморфной функции</vt:lpstr>
      <vt:lpstr>Единственность аналитического продолжения</vt:lpstr>
      <vt:lpstr>Теорема о монодромии</vt:lpstr>
      <vt:lpstr>Однозначная ветвь</vt:lpstr>
      <vt:lpstr>Многозначная аналитическая функция</vt:lpstr>
      <vt:lpstr>√z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2. Преобразования Мёбиуса</dc:title>
  <dc:creator>Vladlen Timorin</dc:creator>
  <cp:lastModifiedBy>Тиморин Владлен Анатольевич</cp:lastModifiedBy>
  <cp:revision>127</cp:revision>
  <dcterms:created xsi:type="dcterms:W3CDTF">2020-12-19T09:06:03Z</dcterms:created>
  <dcterms:modified xsi:type="dcterms:W3CDTF">2026-03-13T12:59:40Z</dcterms:modified>
</cp:coreProperties>
</file>